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2"/>
  </p:handoutMasterIdLst>
  <p:sldIdLst>
    <p:sldId id="279" r:id="rId2"/>
    <p:sldId id="282" r:id="rId3"/>
    <p:sldId id="281" r:id="rId4"/>
    <p:sldId id="280" r:id="rId5"/>
    <p:sldId id="289" r:id="rId6"/>
    <p:sldId id="290" r:id="rId7"/>
    <p:sldId id="291" r:id="rId8"/>
    <p:sldId id="264" r:id="rId9"/>
    <p:sldId id="308" r:id="rId10"/>
    <p:sldId id="284" r:id="rId11"/>
    <p:sldId id="283" r:id="rId12"/>
    <p:sldId id="285" r:id="rId13"/>
    <p:sldId id="286" r:id="rId14"/>
    <p:sldId id="263" r:id="rId15"/>
    <p:sldId id="309" r:id="rId16"/>
    <p:sldId id="287" r:id="rId17"/>
    <p:sldId id="288" r:id="rId18"/>
    <p:sldId id="293" r:id="rId19"/>
    <p:sldId id="292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3" r:id="rId29"/>
    <p:sldId id="304" r:id="rId30"/>
    <p:sldId id="302" r:id="rId31"/>
    <p:sldId id="305" r:id="rId32"/>
    <p:sldId id="310" r:id="rId33"/>
    <p:sldId id="306" r:id="rId34"/>
    <p:sldId id="307" r:id="rId35"/>
    <p:sldId id="266" r:id="rId36"/>
    <p:sldId id="278" r:id="rId37"/>
    <p:sldId id="274" r:id="rId38"/>
    <p:sldId id="275" r:id="rId39"/>
    <p:sldId id="276" r:id="rId40"/>
    <p:sldId id="27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6" d="100"/>
          <a:sy n="46" d="100"/>
        </p:scale>
        <p:origin x="-310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4B0A8-9B36-4724-AD56-D2D800182392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C1950-263B-4D43-B83F-411064AD6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B4956-B054-486C-9619-06BC0DADE470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3AC3B-77C6-46E3-A1A4-42F577953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600200"/>
            <a:ext cx="8382000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pangasious fish in Nepal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 stocking density.</a:t>
            </a:r>
          </a:p>
          <a:p>
            <a:r>
              <a:rPr lang="en-US" dirty="0" smtClean="0"/>
              <a:t>Air breather and hardy fish.</a:t>
            </a:r>
          </a:p>
          <a:p>
            <a:r>
              <a:rPr lang="en-US" dirty="0" smtClean="0"/>
              <a:t>Warm climate in Terai.</a:t>
            </a:r>
          </a:p>
          <a:p>
            <a:r>
              <a:rPr lang="en-US" dirty="0" smtClean="0"/>
              <a:t>No y bones : small children can  easily eat.</a:t>
            </a:r>
          </a:p>
          <a:p>
            <a:r>
              <a:rPr lang="en-US" dirty="0" smtClean="0"/>
              <a:t>Fast growth:1kg in 6-8 months.</a:t>
            </a:r>
          </a:p>
          <a:p>
            <a:r>
              <a:rPr lang="en-US" dirty="0" smtClean="0"/>
              <a:t>Likes pellet feed.</a:t>
            </a:r>
          </a:p>
          <a:p>
            <a:r>
              <a:rPr lang="en-US" dirty="0" smtClean="0"/>
              <a:t>Can be marketed as live fish.</a:t>
            </a:r>
          </a:p>
          <a:p>
            <a:r>
              <a:rPr lang="en-US" dirty="0" smtClean="0"/>
              <a:t>Fish productivity:Vietnam-400mt/ha,Nepal-30mt/ha.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names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Bachawa and pokhariko jalkappor-eastern Terai.</a:t>
            </a:r>
          </a:p>
          <a:p>
            <a:r>
              <a:rPr lang="en-US" dirty="0" smtClean="0"/>
              <a:t>Baikhi and prayas-mid and western Terai.</a:t>
            </a:r>
          </a:p>
          <a:p>
            <a:r>
              <a:rPr lang="en-US" dirty="0" smtClean="0"/>
              <a:t>Jal bangur-coined by Nepali scientist.</a:t>
            </a:r>
          </a:p>
          <a:p>
            <a:r>
              <a:rPr lang="en-US" dirty="0" smtClean="0"/>
              <a:t>Scientific name- </a:t>
            </a:r>
            <a:r>
              <a:rPr lang="en-US" i="1" dirty="0" smtClean="0"/>
              <a:t>Pangasious hypothalamus</a:t>
            </a:r>
            <a:r>
              <a:rPr lang="en-US" dirty="0" smtClean="0"/>
              <a:t> .</a:t>
            </a:r>
          </a:p>
          <a:p>
            <a:r>
              <a:rPr lang="en-US" dirty="0" smtClean="0"/>
              <a:t>English name –striped catfish,iridscent shark.</a:t>
            </a:r>
          </a:p>
          <a:p>
            <a:r>
              <a:rPr lang="en-US" dirty="0" smtClean="0"/>
              <a:t>Sutchi catfish –Thailand.</a:t>
            </a:r>
          </a:p>
          <a:p>
            <a:r>
              <a:rPr lang="en-US" dirty="0" smtClean="0"/>
              <a:t>Pla sawai/</a:t>
            </a:r>
            <a:r>
              <a:rPr lang="en-US" dirty="0" err="1" smtClean="0"/>
              <a:t>Patin</a:t>
            </a:r>
            <a:r>
              <a:rPr lang="en-US" dirty="0" smtClean="0"/>
              <a:t>- Malasiya.</a:t>
            </a:r>
          </a:p>
          <a:p>
            <a:r>
              <a:rPr lang="en-US" dirty="0" smtClean="0"/>
              <a:t>Tra or bass catfish- Vietnam.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944562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World</a:t>
            </a:r>
          </a:p>
          <a:p>
            <a:r>
              <a:rPr lang="en-US" dirty="0" smtClean="0"/>
              <a:t>Began in 1940 in  Vietnam along the  Mekong delta region.</a:t>
            </a:r>
          </a:p>
          <a:p>
            <a:r>
              <a:rPr lang="en-US" dirty="0" smtClean="0"/>
              <a:t>Vietnam is the dominant exporter of boneless fillet, its  pangasious export revenue in 2019 is 2billion us dollar or 230 Arab Nepali rupees.</a:t>
            </a:r>
          </a:p>
          <a:p>
            <a:r>
              <a:rPr lang="en-US" dirty="0" smtClean="0"/>
              <a:t>Induce breeding by pituitary extract in  1950s and synthetic hormone in 1980s  brought   revolution in fish production.</a:t>
            </a:r>
          </a:p>
          <a:p>
            <a:pPr>
              <a:buNone/>
            </a:pPr>
            <a:r>
              <a:rPr lang="en-US" sz="2400" dirty="0" smtClean="0"/>
              <a:t>https://thefishsite.com/articles/pangasius-farming-an-overview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Worlds total pangas production in 2016-2.44 million metric tones.</a:t>
            </a:r>
          </a:p>
          <a:p>
            <a:r>
              <a:rPr lang="en-US" dirty="0" smtClean="0"/>
              <a:t>Vietnam(1.1 million metric tones), Thailand,Cambodia,Laos,Myanmar,Bangladesh,China ,India are the top pangas producing countries in the world(FAO,2016).</a:t>
            </a:r>
          </a:p>
          <a:p>
            <a:r>
              <a:rPr lang="en-US" dirty="0" smtClean="0"/>
              <a:t>Imported Boneless frozen  fillet price/kg= 200-300 IC in Nepali market.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NEPAL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86400"/>
          </a:xfrm>
        </p:spPr>
        <p:txBody>
          <a:bodyPr>
            <a:normAutofit fontScale="32500" lnSpcReduction="20000"/>
          </a:bodyPr>
          <a:lstStyle/>
          <a:p>
            <a:r>
              <a:rPr lang="en-US" sz="9800" dirty="0" smtClean="0"/>
              <a:t>Test farming started in 2065 B.S.</a:t>
            </a:r>
          </a:p>
          <a:p>
            <a:r>
              <a:rPr lang="en-US" sz="9800" dirty="0" smtClean="0"/>
              <a:t>Commercial farming  started  in 2070/71.</a:t>
            </a:r>
          </a:p>
          <a:p>
            <a:r>
              <a:rPr lang="en-US" sz="9800" dirty="0" smtClean="0"/>
              <a:t>Total area of production=30-35 ha,total production-735 tones and productivity 20-40 tones /ha(DOFD,2073/74)</a:t>
            </a:r>
          </a:p>
          <a:p>
            <a:r>
              <a:rPr lang="en-US" sz="9800" dirty="0" smtClean="0"/>
              <a:t>Pangas hatcheries  and Pellet fish  feed factories  were established           in Terai in 2074.</a:t>
            </a:r>
          </a:p>
          <a:p>
            <a:r>
              <a:rPr lang="en-US" sz="9800" dirty="0" smtClean="0"/>
              <a:t>Breeding complexity-cannibalism during nursing period .</a:t>
            </a:r>
          </a:p>
          <a:p>
            <a:r>
              <a:rPr lang="en-US" sz="9800" dirty="0" smtClean="0"/>
              <a:t>Sufficient fish seed are not produced in Nepal.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936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364163"/>
          </a:xfrm>
        </p:spPr>
        <p:txBody>
          <a:bodyPr>
            <a:normAutofit fontScale="25000" lnSpcReduction="20000"/>
          </a:bodyPr>
          <a:lstStyle/>
          <a:p>
            <a:pPr algn="just"/>
            <a:endParaRPr lang="en-US" sz="9600" dirty="0" smtClean="0"/>
          </a:p>
          <a:p>
            <a:pPr algn="just"/>
            <a:r>
              <a:rPr lang="en-US" sz="11200" dirty="0" smtClean="0"/>
              <a:t>Pangasious breeding in Tarahara(Fisheries Research Station, NARC) is successful but nursing resulted poor survival but research is on going to produce pangasious  fingerlings.</a:t>
            </a:r>
          </a:p>
          <a:p>
            <a:pPr algn="just"/>
            <a:r>
              <a:rPr lang="en-US" sz="11200" dirty="0" smtClean="0"/>
              <a:t>Jhapa, </a:t>
            </a:r>
            <a:r>
              <a:rPr lang="en-US" sz="11200" dirty="0" err="1" smtClean="0"/>
              <a:t>Sunsari</a:t>
            </a:r>
            <a:r>
              <a:rPr lang="en-US" sz="11200" dirty="0" smtClean="0"/>
              <a:t>, Morang, </a:t>
            </a:r>
            <a:r>
              <a:rPr lang="en-US" sz="11200" dirty="0" err="1" smtClean="0"/>
              <a:t>Dhanusha</a:t>
            </a:r>
            <a:r>
              <a:rPr lang="en-US" sz="11200" dirty="0" smtClean="0"/>
              <a:t>, </a:t>
            </a:r>
            <a:r>
              <a:rPr lang="en-US" sz="11200" dirty="0" err="1" smtClean="0"/>
              <a:t>Sarlahi</a:t>
            </a:r>
            <a:r>
              <a:rPr lang="en-US" sz="11200" dirty="0" smtClean="0"/>
              <a:t>, </a:t>
            </a:r>
            <a:r>
              <a:rPr lang="en-US" sz="11200" dirty="0" err="1" smtClean="0"/>
              <a:t>Chitwan,Rupandehi</a:t>
            </a:r>
            <a:r>
              <a:rPr lang="en-US" sz="11200" dirty="0" smtClean="0"/>
              <a:t>, </a:t>
            </a:r>
            <a:r>
              <a:rPr lang="en-US" sz="11200" dirty="0" err="1" smtClean="0"/>
              <a:t>Kapilbastu</a:t>
            </a:r>
            <a:r>
              <a:rPr lang="en-US" sz="11200" dirty="0" smtClean="0"/>
              <a:t>, Dang, </a:t>
            </a:r>
            <a:r>
              <a:rPr lang="en-US" sz="11200" dirty="0" err="1" smtClean="0"/>
              <a:t>Banke</a:t>
            </a:r>
            <a:r>
              <a:rPr lang="en-US" sz="11200" dirty="0" smtClean="0"/>
              <a:t>, </a:t>
            </a:r>
            <a:r>
              <a:rPr lang="en-US" sz="11200" dirty="0" err="1" smtClean="0"/>
              <a:t>Bardiya</a:t>
            </a:r>
            <a:r>
              <a:rPr lang="en-US" sz="11200" dirty="0" smtClean="0"/>
              <a:t>, </a:t>
            </a:r>
            <a:r>
              <a:rPr lang="en-US" sz="11200" dirty="0" err="1" smtClean="0"/>
              <a:t>Kanchanpur</a:t>
            </a:r>
            <a:r>
              <a:rPr lang="en-US" sz="11200" dirty="0" smtClean="0"/>
              <a:t>  are the main pangas producing districts .</a:t>
            </a:r>
          </a:p>
          <a:p>
            <a:pPr algn="just"/>
            <a:r>
              <a:rPr lang="en-US" sz="11200" dirty="0" smtClean="0"/>
              <a:t>Sridhar    </a:t>
            </a:r>
            <a:r>
              <a:rPr lang="en-US" sz="11200" dirty="0" err="1" smtClean="0"/>
              <a:t>Oli</a:t>
            </a:r>
            <a:r>
              <a:rPr lang="en-US" sz="11200" dirty="0" smtClean="0"/>
              <a:t>, </a:t>
            </a:r>
            <a:r>
              <a:rPr lang="en-US" sz="11200" dirty="0" err="1" smtClean="0"/>
              <a:t>Baccha</a:t>
            </a:r>
            <a:r>
              <a:rPr lang="en-US" sz="11200" dirty="0" smtClean="0"/>
              <a:t> </a:t>
            </a:r>
            <a:r>
              <a:rPr lang="en-US" sz="11200" dirty="0" err="1" smtClean="0"/>
              <a:t>Babu</a:t>
            </a:r>
            <a:r>
              <a:rPr lang="en-US" sz="11200" dirty="0" smtClean="0"/>
              <a:t> Khan, </a:t>
            </a:r>
            <a:r>
              <a:rPr lang="en-US" sz="11200" dirty="0" err="1" smtClean="0"/>
              <a:t>Jogendra</a:t>
            </a:r>
            <a:r>
              <a:rPr lang="en-US" sz="11200" dirty="0" smtClean="0"/>
              <a:t> </a:t>
            </a:r>
            <a:r>
              <a:rPr lang="en-US" sz="11200" dirty="0" err="1" smtClean="0"/>
              <a:t>Mahato</a:t>
            </a:r>
            <a:r>
              <a:rPr lang="en-US" sz="11200" dirty="0" smtClean="0"/>
              <a:t>, </a:t>
            </a:r>
            <a:r>
              <a:rPr lang="en-US" sz="11200" dirty="0" err="1" smtClean="0"/>
              <a:t>Khagendra</a:t>
            </a:r>
            <a:r>
              <a:rPr lang="en-US" sz="11200" dirty="0" smtClean="0"/>
              <a:t> </a:t>
            </a:r>
            <a:r>
              <a:rPr lang="en-US" sz="11200" dirty="0" err="1" smtClean="0"/>
              <a:t>Subedi</a:t>
            </a:r>
            <a:r>
              <a:rPr lang="en-US" sz="11200" dirty="0" smtClean="0"/>
              <a:t>, </a:t>
            </a:r>
            <a:r>
              <a:rPr lang="en-US" sz="11200" dirty="0" err="1" smtClean="0"/>
              <a:t>Laxman</a:t>
            </a:r>
            <a:r>
              <a:rPr lang="en-US" sz="11200" dirty="0" smtClean="0"/>
              <a:t> </a:t>
            </a:r>
            <a:r>
              <a:rPr lang="en-US" sz="11200" dirty="0" err="1" smtClean="0"/>
              <a:t>Adhikari</a:t>
            </a:r>
            <a:r>
              <a:rPr lang="en-US" sz="11200" dirty="0" smtClean="0"/>
              <a:t>, </a:t>
            </a:r>
            <a:r>
              <a:rPr lang="en-US" sz="11200" dirty="0" err="1" smtClean="0"/>
              <a:t>Shyam</a:t>
            </a:r>
            <a:r>
              <a:rPr lang="en-US" sz="11200" dirty="0" smtClean="0"/>
              <a:t> </a:t>
            </a:r>
            <a:r>
              <a:rPr lang="en-US" sz="11200" dirty="0" err="1" smtClean="0"/>
              <a:t>Dhakal</a:t>
            </a:r>
            <a:r>
              <a:rPr lang="en-US" sz="11200" dirty="0" smtClean="0"/>
              <a:t>, </a:t>
            </a:r>
            <a:r>
              <a:rPr lang="en-US" sz="11200" dirty="0" err="1" smtClean="0"/>
              <a:t>Hareram</a:t>
            </a:r>
            <a:r>
              <a:rPr lang="en-US" sz="11200" dirty="0" smtClean="0"/>
              <a:t> </a:t>
            </a:r>
            <a:r>
              <a:rPr lang="en-US" sz="11200" dirty="0" err="1" smtClean="0"/>
              <a:t>Chaudhauri</a:t>
            </a:r>
            <a:r>
              <a:rPr lang="en-US" sz="11200" dirty="0" smtClean="0"/>
              <a:t>  And  </a:t>
            </a:r>
            <a:r>
              <a:rPr lang="en-US" sz="11200" dirty="0" err="1" smtClean="0"/>
              <a:t>Sobran</a:t>
            </a:r>
            <a:r>
              <a:rPr lang="en-US" sz="11200" dirty="0" smtClean="0"/>
              <a:t> </a:t>
            </a:r>
            <a:r>
              <a:rPr lang="en-US" sz="11200" dirty="0" err="1" smtClean="0"/>
              <a:t>Rana</a:t>
            </a:r>
            <a:r>
              <a:rPr lang="en-US" sz="11200" dirty="0" smtClean="0"/>
              <a:t> (</a:t>
            </a:r>
            <a:r>
              <a:rPr lang="en-US" sz="11200" dirty="0" err="1" smtClean="0"/>
              <a:t>Kanchanpur</a:t>
            </a:r>
            <a:r>
              <a:rPr lang="en-US" sz="11200" dirty="0" smtClean="0"/>
              <a:t>) are the leading farmers of Nepal.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01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Nepal vs. Vietnam</a:t>
            </a:r>
            <a:endParaRPr lang="en-US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52400" y="1066800"/>
          <a:ext cx="8763003" cy="5257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5600"/>
                <a:gridCol w="2362201"/>
                <a:gridCol w="3505202"/>
              </a:tblGrid>
              <a:tr h="63407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particulars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Nepal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Vietnam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74156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Pond stocking </a:t>
                      </a:r>
                      <a:r>
                        <a:rPr lang="en-US" sz="2800" baseline="0" dirty="0" smtClean="0"/>
                        <a:t> /m</a:t>
                      </a:r>
                      <a:r>
                        <a:rPr lang="en-US" sz="2800" baseline="30000" dirty="0" smtClean="0"/>
                        <a:t>2</a:t>
                      </a:r>
                      <a:endParaRPr lang="en-US" sz="28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8-10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60-80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63407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pond productivity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25-30t/ha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250-300mt/ha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66064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Cage stocking </a:t>
                      </a:r>
                      <a:r>
                        <a:rPr lang="en-US" sz="2800" baseline="0" dirty="0" smtClean="0"/>
                        <a:t>/m</a:t>
                      </a:r>
                      <a:r>
                        <a:rPr lang="en-US" sz="2800" baseline="30000" dirty="0" smtClean="0"/>
                        <a:t>3</a:t>
                      </a:r>
                      <a:endParaRPr lang="en-US" sz="28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100-150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64736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Cage productivity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100-120 kg/m</a:t>
                      </a:r>
                      <a:r>
                        <a:rPr lang="en-US" sz="2800" baseline="30000" dirty="0" smtClean="0"/>
                        <a:t>3</a:t>
                      </a:r>
                      <a:endParaRPr lang="en-US" sz="28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5664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origin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exotic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Native of Mekong river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  <a:tr h="13736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Water  Temperature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Fluctuating</a:t>
                      </a:r>
                      <a:r>
                        <a:rPr lang="en-US" sz="2800" baseline="0" dirty="0" smtClean="0"/>
                        <a:t> from 10-35</a:t>
                      </a:r>
                      <a:r>
                        <a:rPr lang="en-US" sz="2800" baseline="30000" dirty="0" smtClean="0"/>
                        <a:t>0</a:t>
                      </a:r>
                      <a:r>
                        <a:rPr lang="en-US" sz="2800" baseline="0" dirty="0" smtClean="0"/>
                        <a:t>c(Terai)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26-28</a:t>
                      </a:r>
                      <a:r>
                        <a:rPr lang="en-US" sz="2800" baseline="30000" dirty="0" smtClean="0"/>
                        <a:t>0</a:t>
                      </a:r>
                      <a:r>
                        <a:rPr lang="en-US" sz="2800" dirty="0" smtClean="0"/>
                        <a:t>c constant highly favorable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marL="88174" marR="8817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020762"/>
          </a:xfrm>
        </p:spPr>
        <p:txBody>
          <a:bodyPr/>
          <a:lstStyle/>
          <a:p>
            <a:r>
              <a:rPr lang="en-US" dirty="0" smtClean="0"/>
              <a:t>Biology of pangasious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371600"/>
            <a:ext cx="84582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Native fish of Mekong river which flows in Thailand ,Vietnam  and Cambodia where it breeds naturally.</a:t>
            </a:r>
          </a:p>
          <a:p>
            <a:r>
              <a:rPr lang="en-US" dirty="0" smtClean="0"/>
              <a:t>Air breather,  scale less elongated body,  Small head but wide mouth. Brownish fins with blackish stripes along lateral line. Few or no y bones  compared to the carps.</a:t>
            </a:r>
          </a:p>
          <a:p>
            <a:r>
              <a:rPr lang="en-US" dirty="0" smtClean="0"/>
              <a:t>Sexually mature at 3 years of 3 kg body weight.</a:t>
            </a:r>
          </a:p>
          <a:p>
            <a:r>
              <a:rPr lang="en-US" dirty="0" smtClean="0"/>
              <a:t>Fecundity: no of eggs /kg female weight: 1-3 lakh.</a:t>
            </a:r>
          </a:p>
          <a:p>
            <a:r>
              <a:rPr lang="en-US" dirty="0" smtClean="0"/>
              <a:t>Breeding period:Jestha to  Ashoj and eggs are sticky in nature.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Aquaculture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Pond or Cage farming.</a:t>
            </a:r>
          </a:p>
          <a:p>
            <a:r>
              <a:rPr lang="en-US" dirty="0" smtClean="0"/>
              <a:t>Pond preparation.</a:t>
            </a:r>
          </a:p>
          <a:p>
            <a:r>
              <a:rPr lang="en-US" dirty="0" smtClean="0"/>
              <a:t>Stocking.</a:t>
            </a:r>
          </a:p>
          <a:p>
            <a:r>
              <a:rPr lang="en-US" dirty="0" smtClean="0"/>
              <a:t>Feed management.</a:t>
            </a:r>
          </a:p>
          <a:p>
            <a:r>
              <a:rPr lang="en-US" dirty="0" smtClean="0"/>
              <a:t>Water quality management.</a:t>
            </a:r>
          </a:p>
          <a:p>
            <a:r>
              <a:rPr lang="en-US" dirty="0" smtClean="0"/>
              <a:t>Harvesting and marketing.</a:t>
            </a:r>
          </a:p>
          <a:p>
            <a:r>
              <a:rPr lang="en-US" dirty="0" smtClean="0"/>
              <a:t>Disease management.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Pangasious culture is intensive  monoculture fish farming.</a:t>
            </a:r>
          </a:p>
          <a:p>
            <a:r>
              <a:rPr lang="en-US" dirty="0" smtClean="0"/>
              <a:t>Optimum size of pond 5-10 kattha with 1.5 -2.0 m depth.</a:t>
            </a:r>
          </a:p>
          <a:p>
            <a:r>
              <a:rPr lang="en-US" dirty="0" smtClean="0"/>
              <a:t>Cage size:10mx10mx2m,stocking density=15-50 seed/m3.</a:t>
            </a:r>
          </a:p>
          <a:p>
            <a:r>
              <a:rPr lang="en-US" dirty="0" smtClean="0"/>
              <a:t>Proper sanitation.</a:t>
            </a:r>
          </a:p>
          <a:p>
            <a:r>
              <a:rPr lang="en-US" dirty="0" smtClean="0"/>
              <a:t>Lime aplication:15kg/</a:t>
            </a:r>
            <a:r>
              <a:rPr lang="en-US" dirty="0" err="1" smtClean="0"/>
              <a:t>kattha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Mauring:100-150 kg  farm yard manure /kattha.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 Case Study on Livestock Production  </a:t>
            </a:r>
          </a:p>
          <a:p>
            <a:pPr algn="ctr">
              <a:buNone/>
            </a:pPr>
            <a:r>
              <a:rPr lang="en-US" dirty="0" smtClean="0"/>
              <a:t>  System of Nepal  </a:t>
            </a:r>
          </a:p>
          <a:p>
            <a:pPr algn="ctr">
              <a:buNone/>
            </a:pPr>
            <a:r>
              <a:rPr lang="en-US" dirty="0" smtClean="0"/>
              <a:t>ANU-606</a:t>
            </a:r>
          </a:p>
          <a:p>
            <a:pPr algn="ctr">
              <a:buNone/>
            </a:pPr>
            <a:r>
              <a:rPr lang="en-US" dirty="0" smtClean="0"/>
              <a:t>Surya </a:t>
            </a:r>
            <a:r>
              <a:rPr lang="en-US" dirty="0" err="1" smtClean="0"/>
              <a:t>Bahadur</a:t>
            </a:r>
            <a:r>
              <a:rPr lang="en-US" dirty="0" smtClean="0"/>
              <a:t> </a:t>
            </a:r>
            <a:r>
              <a:rPr lang="en-US" dirty="0" err="1" smtClean="0"/>
              <a:t>Shahi</a:t>
            </a:r>
            <a:r>
              <a:rPr lang="en-US" dirty="0" smtClean="0"/>
              <a:t> </a:t>
            </a:r>
            <a:r>
              <a:rPr lang="en-US" dirty="0" err="1" smtClean="0"/>
              <a:t>Thakuri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AQU-M-15-2017        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629400" cy="1020762"/>
          </a:xfrm>
        </p:spPr>
        <p:txBody>
          <a:bodyPr/>
          <a:lstStyle/>
          <a:p>
            <a:r>
              <a:rPr lang="en-US" dirty="0" smtClean="0"/>
              <a:t>stocking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7244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Socking density ranges from 5 gram sized 5-15 fingerlings  /m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Best way of stocking is self nursed big size fingerling.</a:t>
            </a:r>
          </a:p>
          <a:p>
            <a:pPr algn="just"/>
            <a:r>
              <a:rPr lang="en-US" sz="2800" dirty="0" smtClean="0"/>
              <a:t>Fry and fingerling are brought from Kolkata. </a:t>
            </a:r>
          </a:p>
          <a:p>
            <a:pPr algn="just"/>
            <a:r>
              <a:rPr lang="en-US" sz="2800" dirty="0" smtClean="0"/>
              <a:t>The main problem is pangasious seed is not available in Nepal.</a:t>
            </a:r>
          </a:p>
          <a:p>
            <a:pPr algn="just"/>
            <a:r>
              <a:rPr lang="en-US" sz="2800" dirty="0" smtClean="0"/>
              <a:t>Due to  the transportation stress from long distance, the  survival after stocking is  lowered  because of seed mortality 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Floating pellet feed,25-30% crude protein.</a:t>
            </a:r>
          </a:p>
          <a:p>
            <a:r>
              <a:rPr lang="en-US" dirty="0" smtClean="0"/>
              <a:t>Feeding rate;1-2% of body weight.</a:t>
            </a:r>
          </a:p>
          <a:p>
            <a:r>
              <a:rPr lang="en-US" dirty="0" smtClean="0"/>
              <a:t>FCR:1.3-1.8</a:t>
            </a:r>
          </a:p>
          <a:p>
            <a:r>
              <a:rPr lang="en-US" dirty="0" smtClean="0"/>
              <a:t> Rice bran, mustard oilcake can also fed but for fast growth, floating pellet feed is needed.</a:t>
            </a:r>
          </a:p>
          <a:p>
            <a:r>
              <a:rPr lang="en-US" dirty="0" smtClean="0"/>
              <a:t>70% cost is feed cost of the total production cost.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Water quality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dirty="0" smtClean="0"/>
              <a:t>Ph:6.5-7.5		</a:t>
            </a:r>
          </a:p>
          <a:p>
            <a:r>
              <a:rPr lang="en-US" dirty="0" smtClean="0"/>
              <a:t>Dissolved oxygen:1mg/liter.</a:t>
            </a:r>
          </a:p>
          <a:p>
            <a:r>
              <a:rPr lang="en-US" dirty="0" smtClean="0"/>
              <a:t>Water depth:1.5-2.0 m</a:t>
            </a:r>
          </a:p>
          <a:p>
            <a:r>
              <a:rPr lang="en-US" dirty="0" smtClean="0"/>
              <a:t>Water temperature:25-30</a:t>
            </a:r>
            <a:r>
              <a:rPr lang="en-US" baseline="30000" dirty="0" smtClean="0"/>
              <a:t>0</a:t>
            </a:r>
            <a:r>
              <a:rPr lang="en-US" dirty="0" smtClean="0"/>
              <a:t>c</a:t>
            </a:r>
          </a:p>
          <a:p>
            <a:r>
              <a:rPr lang="en-US" dirty="0" smtClean="0"/>
              <a:t>It is warm water fish if the temperature falls below 14</a:t>
            </a:r>
            <a:r>
              <a:rPr lang="en-US" baseline="30000" dirty="0" smtClean="0"/>
              <a:t>0</a:t>
            </a:r>
            <a:r>
              <a:rPr lang="en-US" dirty="0" smtClean="0"/>
              <a:t>c  it can not survive. So prolonged cold season is not suitable for fish culture.</a:t>
            </a:r>
          </a:p>
          <a:p>
            <a:r>
              <a:rPr lang="en-US" dirty="0" smtClean="0"/>
              <a:t>in this condition, either the temperature is maintained above 20</a:t>
            </a:r>
            <a:r>
              <a:rPr lang="en-US" baseline="24000" dirty="0" smtClean="0"/>
              <a:t>0</a:t>
            </a:r>
            <a:r>
              <a:rPr lang="en-US" dirty="0" smtClean="0"/>
              <a:t>c or the fishes are sold.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water quality is maintained by regular water exchange ,there is no problem of disease</a:t>
            </a:r>
          </a:p>
          <a:p>
            <a:r>
              <a:rPr lang="en-US" dirty="0" smtClean="0"/>
              <a:t>Ammonia is produced by high protein feed, deteriotes water quality and bacterial and parasitic diseases occur.</a:t>
            </a:r>
          </a:p>
          <a:p>
            <a:r>
              <a:rPr lang="en-US" dirty="0" smtClean="0"/>
              <a:t> Low temperature favors bacterial disease  resulting mass mortality of fish.</a:t>
            </a:r>
          </a:p>
          <a:p>
            <a:r>
              <a:rPr lang="en-US" dirty="0" smtClean="0"/>
              <a:t>Bacterial infection is controlled by antibiotics.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Harvesting and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Culture period is from  </a:t>
            </a:r>
            <a:r>
              <a:rPr lang="en-US" dirty="0" err="1" smtClean="0"/>
              <a:t>Falgun</a:t>
            </a:r>
            <a:r>
              <a:rPr lang="en-US" dirty="0" smtClean="0"/>
              <a:t> to </a:t>
            </a:r>
            <a:r>
              <a:rPr lang="en-US" dirty="0" err="1" smtClean="0"/>
              <a:t>Mangsir</a:t>
            </a:r>
            <a:r>
              <a:rPr lang="en-US" dirty="0" smtClean="0"/>
              <a:t> avoiding cold season depending on seed availability.</a:t>
            </a:r>
          </a:p>
          <a:p>
            <a:r>
              <a:rPr lang="en-US" dirty="0" smtClean="0"/>
              <a:t>They attain 1kg during 6-8 months culture period.</a:t>
            </a:r>
          </a:p>
          <a:p>
            <a:r>
              <a:rPr lang="en-US" dirty="0" smtClean="0"/>
              <a:t>Fresh  boneless fillet  is the most popular product for export but  Nepali consumers prefer fresh fish.</a:t>
            </a:r>
          </a:p>
          <a:p>
            <a:r>
              <a:rPr lang="en-US" dirty="0" smtClean="0"/>
              <a:t>It is imported from india. The market is  undersupply  from local production</a:t>
            </a:r>
          </a:p>
          <a:p>
            <a:r>
              <a:rPr lang="en-US" dirty="0" smtClean="0"/>
              <a:t> consumer prefer  y shaped boneless  fresh fish. </a:t>
            </a:r>
          </a:p>
          <a:p>
            <a:r>
              <a:rPr lang="en-US" dirty="0" smtClean="0"/>
              <a:t>The retail price is R.s. 250-300/kg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Profit loss analysis per 6 kattha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Pandit,N</a:t>
            </a:r>
            <a:r>
              <a:rPr lang="en-US" dirty="0" smtClean="0"/>
              <a:t>. and </a:t>
            </a:r>
            <a:r>
              <a:rPr lang="en-US" dirty="0" err="1" smtClean="0"/>
              <a:t>Gurung,S</a:t>
            </a:r>
            <a:r>
              <a:rPr lang="en-US" dirty="0" smtClean="0"/>
              <a:t>. et al,2016)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Total cost=R.S.855,750</a:t>
            </a:r>
          </a:p>
          <a:p>
            <a:r>
              <a:rPr lang="en-US" dirty="0" smtClean="0"/>
              <a:t>seed cost=R.S.50,000, feed cost=R.S.684,000</a:t>
            </a:r>
          </a:p>
          <a:p>
            <a:pPr>
              <a:buNone/>
            </a:pPr>
            <a:r>
              <a:rPr lang="en-US" dirty="0" smtClean="0"/>
              <a:t>Income</a:t>
            </a:r>
          </a:p>
          <a:p>
            <a:r>
              <a:rPr lang="en-US" dirty="0" smtClean="0"/>
              <a:t>Total yield=8,500 kg, farm gate price=R.S. 200/kg</a:t>
            </a:r>
          </a:p>
          <a:p>
            <a:r>
              <a:rPr lang="en-US" dirty="0" smtClean="0"/>
              <a:t>Total income=R.S.1,700,000</a:t>
            </a:r>
          </a:p>
          <a:p>
            <a:r>
              <a:rPr lang="en-US" dirty="0" smtClean="0"/>
              <a:t>Net profit from 6 kattha=R.S.844,250/season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Farmer’s Name: </a:t>
            </a:r>
            <a:r>
              <a:rPr lang="en-US" dirty="0" err="1" smtClean="0"/>
              <a:t>Mr.Hareram</a:t>
            </a:r>
            <a:r>
              <a:rPr lang="en-US" dirty="0" smtClean="0"/>
              <a:t> </a:t>
            </a:r>
            <a:r>
              <a:rPr lang="en-US" dirty="0" err="1" smtClean="0"/>
              <a:t>Chaudhary</a:t>
            </a:r>
            <a:endParaRPr lang="en-US" dirty="0" smtClean="0"/>
          </a:p>
          <a:p>
            <a:r>
              <a:rPr lang="en-US" dirty="0" smtClean="0"/>
              <a:t>Address: Bedkot </a:t>
            </a:r>
            <a:r>
              <a:rPr lang="en-US" dirty="0" err="1" smtClean="0"/>
              <a:t>Municipality,ward</a:t>
            </a:r>
            <a:r>
              <a:rPr lang="en-US" dirty="0" smtClean="0"/>
              <a:t> No .6,Kanchanpur</a:t>
            </a:r>
          </a:p>
          <a:p>
            <a:r>
              <a:rPr lang="en-US" dirty="0" smtClean="0"/>
              <a:t>Associate professor, </a:t>
            </a:r>
            <a:r>
              <a:rPr lang="en-US" dirty="0" err="1" smtClean="0"/>
              <a:t>Janjyoti</a:t>
            </a:r>
            <a:r>
              <a:rPr lang="en-US" dirty="0" smtClean="0"/>
              <a:t> Multiple Campus </a:t>
            </a:r>
            <a:r>
              <a:rPr lang="en-US" dirty="0" err="1" smtClean="0"/>
              <a:t>Bhasi</a:t>
            </a:r>
            <a:r>
              <a:rPr lang="en-US" dirty="0" smtClean="0"/>
              <a:t> , </a:t>
            </a:r>
            <a:r>
              <a:rPr lang="en-US" dirty="0" err="1" smtClean="0"/>
              <a:t>Kanchanpur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Fish farming since 2020 B.S.</a:t>
            </a:r>
          </a:p>
          <a:p>
            <a:r>
              <a:rPr lang="en-US" dirty="0" smtClean="0"/>
              <a:t>Has own carp hatchery and nursery</a:t>
            </a:r>
          </a:p>
          <a:p>
            <a:r>
              <a:rPr lang="en-US" dirty="0" smtClean="0"/>
              <a:t>Fish Farm area : 10 </a:t>
            </a:r>
            <a:r>
              <a:rPr lang="en-US" dirty="0" err="1" smtClean="0"/>
              <a:t>bigaha</a:t>
            </a:r>
            <a:endParaRPr lang="en-US" dirty="0" smtClean="0"/>
          </a:p>
          <a:p>
            <a:r>
              <a:rPr lang="en-US" dirty="0" smtClean="0"/>
              <a:t>5 </a:t>
            </a:r>
            <a:r>
              <a:rPr lang="en-US" dirty="0" err="1" smtClean="0"/>
              <a:t>bigaha</a:t>
            </a:r>
            <a:r>
              <a:rPr lang="en-US" dirty="0" smtClean="0"/>
              <a:t> </a:t>
            </a:r>
            <a:r>
              <a:rPr lang="en-US" dirty="0" err="1" smtClean="0"/>
              <a:t>pangas</a:t>
            </a:r>
            <a:r>
              <a:rPr lang="en-US" dirty="0" smtClean="0"/>
              <a:t> farming+5 </a:t>
            </a:r>
            <a:r>
              <a:rPr lang="en-US" dirty="0" err="1" smtClean="0"/>
              <a:t>bigaha</a:t>
            </a:r>
            <a:r>
              <a:rPr lang="en-US" dirty="0" smtClean="0"/>
              <a:t> carp farming</a:t>
            </a:r>
          </a:p>
          <a:p>
            <a:r>
              <a:rPr lang="en-US" dirty="0" smtClean="0"/>
              <a:t>Will expand up to 7 </a:t>
            </a:r>
            <a:r>
              <a:rPr lang="en-US" dirty="0" err="1" smtClean="0"/>
              <a:t>bigaha</a:t>
            </a:r>
            <a:r>
              <a:rPr lang="en-US" dirty="0" smtClean="0"/>
              <a:t> next year.</a:t>
            </a:r>
          </a:p>
          <a:p>
            <a:r>
              <a:rPr lang="en-US" dirty="0" smtClean="0"/>
              <a:t>Started pangasious farming from  inspiration  from  other </a:t>
            </a:r>
            <a:r>
              <a:rPr lang="en-US" dirty="0" err="1" smtClean="0"/>
              <a:t>pangasious</a:t>
            </a:r>
            <a:r>
              <a:rPr lang="en-US" dirty="0" smtClean="0"/>
              <a:t> farmers in Dang  and </a:t>
            </a:r>
            <a:r>
              <a:rPr lang="en-US" dirty="0" err="1" smtClean="0"/>
              <a:t>Chitwan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Culture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err="1" smtClean="0"/>
              <a:t>Pangasious</a:t>
            </a:r>
            <a:r>
              <a:rPr lang="en-US" sz="4000" dirty="0" smtClean="0"/>
              <a:t> monoculture and  the waste water during exchange is drained to carp fish ponds.</a:t>
            </a:r>
          </a:p>
          <a:p>
            <a:r>
              <a:rPr lang="en-US" sz="4000" dirty="0" smtClean="0"/>
              <a:t>Pangasious farm area:5 </a:t>
            </a:r>
            <a:r>
              <a:rPr lang="en-US" sz="4000" dirty="0" err="1" smtClean="0"/>
              <a:t>bigaha</a:t>
            </a:r>
            <a:r>
              <a:rPr lang="en-US" sz="4000" dirty="0" smtClean="0"/>
              <a:t>, water surface area:70 </a:t>
            </a:r>
            <a:r>
              <a:rPr lang="en-US" sz="4000" dirty="0" err="1" smtClean="0"/>
              <a:t>kattha</a:t>
            </a:r>
            <a:endParaRPr lang="en-US" sz="4000" dirty="0" smtClean="0"/>
          </a:p>
          <a:p>
            <a:r>
              <a:rPr lang="en-US" sz="4000" dirty="0" smtClean="0"/>
              <a:t>stocking density:1500/</a:t>
            </a:r>
            <a:r>
              <a:rPr lang="en-US" sz="4000" dirty="0" err="1" smtClean="0"/>
              <a:t>kattha</a:t>
            </a:r>
            <a:endParaRPr lang="en-US" sz="4000" dirty="0" smtClean="0"/>
          </a:p>
          <a:p>
            <a:r>
              <a:rPr lang="en-US" sz="4000" dirty="0" smtClean="0"/>
              <a:t>Seed  imported from </a:t>
            </a:r>
            <a:r>
              <a:rPr lang="en-US" sz="4000" dirty="0" err="1" smtClean="0"/>
              <a:t>kolkatta</a:t>
            </a:r>
            <a:r>
              <a:rPr lang="en-US" sz="4000" dirty="0" smtClean="0"/>
              <a:t> and fingerling cost is R.S. 10</a:t>
            </a:r>
          </a:p>
          <a:p>
            <a:r>
              <a:rPr lang="en-US" sz="4000" dirty="0" smtClean="0"/>
              <a:t>Fingerling size:2-5 grams(1kg contains 400-500 fingerlings)</a:t>
            </a:r>
          </a:p>
          <a:p>
            <a:r>
              <a:rPr lang="en-US" sz="4000" dirty="0" smtClean="0"/>
              <a:t>Stocking </a:t>
            </a:r>
            <a:r>
              <a:rPr lang="en-US" sz="4000" dirty="0" err="1" smtClean="0"/>
              <a:t>time:shrawan</a:t>
            </a:r>
            <a:r>
              <a:rPr lang="en-US" sz="4000" dirty="0" smtClean="0"/>
              <a:t>- I </a:t>
            </a:r>
            <a:r>
              <a:rPr lang="en-US" sz="4000" dirty="0" err="1" smtClean="0"/>
              <a:t>shift,baisakh</a:t>
            </a:r>
            <a:r>
              <a:rPr lang="en-US" sz="4000" dirty="0" smtClean="0"/>
              <a:t>-II shift</a:t>
            </a:r>
          </a:p>
          <a:p>
            <a:r>
              <a:rPr lang="en-US" sz="4000" dirty="0" smtClean="0"/>
              <a:t>Harvest size:800 grams to 1400 kg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Starter feed for 1 month R.S.100/kg</a:t>
            </a:r>
          </a:p>
          <a:p>
            <a:r>
              <a:rPr lang="en-US" dirty="0" smtClean="0"/>
              <a:t>Grower feed 1.5 mm feed  up to 2 months R.S.80</a:t>
            </a:r>
          </a:p>
          <a:p>
            <a:r>
              <a:rPr lang="en-US" dirty="0" smtClean="0"/>
              <a:t>Finisher feed 3.0mm for up to harvesting  R.S.70 </a:t>
            </a:r>
          </a:p>
          <a:p>
            <a:r>
              <a:rPr lang="en-US" dirty="0" smtClean="0"/>
              <a:t>ABIS FEED  India, crude protein- 25-30%</a:t>
            </a:r>
          </a:p>
          <a:p>
            <a:r>
              <a:rPr lang="en-US" dirty="0" smtClean="0"/>
              <a:t>FCR:1.5</a:t>
            </a:r>
          </a:p>
          <a:p>
            <a:r>
              <a:rPr lang="en-US" dirty="0" smtClean="0"/>
              <a:t>Average cost of feed: R.S. 70</a:t>
            </a:r>
          </a:p>
          <a:p>
            <a:r>
              <a:rPr lang="en-US" dirty="0" smtClean="0"/>
              <a:t>Culture period-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shrawan</a:t>
            </a:r>
            <a:r>
              <a:rPr lang="en-US" dirty="0" smtClean="0"/>
              <a:t> to </a:t>
            </a:r>
            <a:r>
              <a:rPr lang="en-US" dirty="0" err="1" smtClean="0"/>
              <a:t>baisakh:I</a:t>
            </a:r>
            <a:r>
              <a:rPr lang="en-US" dirty="0" smtClean="0"/>
              <a:t> shift(10 months)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baisakh</a:t>
            </a:r>
            <a:r>
              <a:rPr lang="en-US" dirty="0" smtClean="0"/>
              <a:t> to  </a:t>
            </a:r>
            <a:r>
              <a:rPr lang="en-US" dirty="0" err="1" smtClean="0"/>
              <a:t>mangsir:II</a:t>
            </a:r>
            <a:r>
              <a:rPr lang="en-US" dirty="0" smtClean="0"/>
              <a:t> shift(8 months)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Production and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70katthax1500 fingerlings=105,000 fingerlings</a:t>
            </a:r>
          </a:p>
          <a:p>
            <a:r>
              <a:rPr lang="en-US" dirty="0" smtClean="0"/>
              <a:t>25%mortality,survival=75,000fingerlings</a:t>
            </a:r>
          </a:p>
          <a:p>
            <a:r>
              <a:rPr lang="en-US" dirty="0" smtClean="0"/>
              <a:t>75,000fingerlingsx0.8kg=6000kg</a:t>
            </a:r>
          </a:p>
          <a:p>
            <a:r>
              <a:rPr lang="en-US" dirty="0" smtClean="0"/>
              <a:t>600 quintals from 100 </a:t>
            </a:r>
            <a:r>
              <a:rPr lang="en-US" dirty="0" err="1" smtClean="0"/>
              <a:t>kattha</a:t>
            </a:r>
            <a:endParaRPr lang="en-US" dirty="0" smtClean="0"/>
          </a:p>
          <a:p>
            <a:r>
              <a:rPr lang="en-US" dirty="0" smtClean="0"/>
              <a:t>Retail price R.S. 220,farm gate  price R.S. 200</a:t>
            </a:r>
          </a:p>
          <a:p>
            <a:r>
              <a:rPr lang="en-US" dirty="0" smtClean="0"/>
              <a:t>Harvest size 800-1400 gram</a:t>
            </a:r>
          </a:p>
          <a:p>
            <a:r>
              <a:rPr lang="en-US" dirty="0" smtClean="0"/>
              <a:t>Production cost /kg:R.S.150</a:t>
            </a:r>
          </a:p>
          <a:p>
            <a:r>
              <a:rPr lang="en-US" dirty="0" smtClean="0"/>
              <a:t> main market:</a:t>
            </a:r>
          </a:p>
          <a:p>
            <a:pPr>
              <a:buNone/>
            </a:pPr>
            <a:r>
              <a:rPr lang="en-US" dirty="0" smtClean="0"/>
              <a:t>	local market, </a:t>
            </a:r>
            <a:r>
              <a:rPr lang="en-US" dirty="0" err="1" smtClean="0"/>
              <a:t>Mahendranagar</a:t>
            </a:r>
            <a:r>
              <a:rPr lang="en-US" dirty="0" smtClean="0"/>
              <a:t> and </a:t>
            </a:r>
            <a:r>
              <a:rPr lang="en-US" dirty="0" err="1" smtClean="0"/>
              <a:t>Dhangadhi</a:t>
            </a:r>
            <a:endParaRPr lang="en-US" dirty="0" smtClean="0"/>
          </a:p>
          <a:p>
            <a:r>
              <a:rPr lang="en-US" dirty="0" smtClean="0"/>
              <a:t> other markets: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Bardiya</a:t>
            </a:r>
            <a:r>
              <a:rPr lang="en-US" dirty="0" smtClean="0"/>
              <a:t> and hill side districts of province no.7</a:t>
            </a:r>
          </a:p>
          <a:p>
            <a:r>
              <a:rPr lang="en-US" dirty="0" smtClean="0"/>
              <a:t>Fish products:Fresh  and live fish.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Submitted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534400" cy="4800600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en-US" sz="3600" dirty="0" smtClean="0"/>
              <a:t>Professor </a:t>
            </a:r>
            <a:r>
              <a:rPr lang="en-US" sz="3600" dirty="0" err="1" smtClean="0"/>
              <a:t>Ishwor</a:t>
            </a:r>
            <a:r>
              <a:rPr lang="en-US" sz="3600" dirty="0" smtClean="0"/>
              <a:t> Chandra </a:t>
            </a:r>
            <a:r>
              <a:rPr lang="en-US" sz="3600" dirty="0" err="1" smtClean="0"/>
              <a:t>Prakash</a:t>
            </a:r>
            <a:r>
              <a:rPr lang="en-US" sz="3600" dirty="0" smtClean="0"/>
              <a:t> </a:t>
            </a:r>
            <a:r>
              <a:rPr lang="en-US" sz="3600" dirty="0" err="1" smtClean="0"/>
              <a:t>Tiwari</a:t>
            </a:r>
            <a:endParaRPr lang="en-US" sz="3600" dirty="0" smtClean="0"/>
          </a:p>
          <a:p>
            <a:pPr algn="ctr" fontAlgn="base">
              <a:buNone/>
            </a:pPr>
            <a:r>
              <a:rPr lang="en-US" sz="3600" dirty="0" smtClean="0"/>
              <a:t>Department  of Animal Nutrition </a:t>
            </a:r>
          </a:p>
          <a:p>
            <a:pPr algn="ctr" fontAlgn="base">
              <a:buNone/>
            </a:pPr>
            <a:r>
              <a:rPr lang="en-US" sz="3600" dirty="0" smtClean="0"/>
              <a:t>and Fodder Production</a:t>
            </a:r>
          </a:p>
          <a:p>
            <a:pPr algn="ctr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 loss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Productivity=18 tones/ha</a:t>
            </a:r>
          </a:p>
          <a:p>
            <a:r>
              <a:rPr lang="en-US" dirty="0" smtClean="0"/>
              <a:t>100katthax6 quintal fish=600 quintal</a:t>
            </a:r>
          </a:p>
          <a:p>
            <a:r>
              <a:rPr lang="en-US" dirty="0" smtClean="0"/>
              <a:t>Income from fish sale=R.S.12,000,000</a:t>
            </a:r>
          </a:p>
          <a:p>
            <a:r>
              <a:rPr lang="en-US" dirty="0" smtClean="0"/>
              <a:t>feed cost=R.S.5,500,000</a:t>
            </a:r>
          </a:p>
          <a:p>
            <a:r>
              <a:rPr lang="en-US" dirty="0" smtClean="0"/>
              <a:t>Other cost=R.S.2,000,000</a:t>
            </a:r>
          </a:p>
          <a:p>
            <a:r>
              <a:rPr lang="en-US" dirty="0" smtClean="0"/>
              <a:t>Net profit=R.S.4,500,000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90600"/>
          </a:xfrm>
        </p:spPr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Fish mortality:</a:t>
            </a:r>
          </a:p>
          <a:p>
            <a:r>
              <a:rPr lang="en-US" dirty="0" smtClean="0"/>
              <a:t>10% fingerling die after stocking due to transportation shock or stress.</a:t>
            </a:r>
          </a:p>
          <a:p>
            <a:r>
              <a:rPr lang="en-US" dirty="0" smtClean="0"/>
              <a:t>25% die in cold season due to cold stress</a:t>
            </a:r>
          </a:p>
          <a:p>
            <a:r>
              <a:rPr lang="en-US" dirty="0" smtClean="0"/>
              <a:t>10% weight is reduced by netting stress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No fish seed available in </a:t>
            </a:r>
            <a:r>
              <a:rPr lang="en-US" dirty="0" err="1" smtClean="0"/>
              <a:t>nepal</a:t>
            </a:r>
            <a:endParaRPr lang="en-US" dirty="0" smtClean="0"/>
          </a:p>
          <a:p>
            <a:r>
              <a:rPr lang="en-US" dirty="0" smtClean="0"/>
              <a:t>Fry and fingerlings are transported from Kolkata by train ,bus  in 7-10 days. very stressful work.</a:t>
            </a:r>
          </a:p>
          <a:p>
            <a:r>
              <a:rPr lang="en-US" dirty="0" smtClean="0"/>
              <a:t>High seed cost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105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Very high feed cost </a:t>
            </a:r>
          </a:p>
          <a:p>
            <a:r>
              <a:rPr lang="en-US" dirty="0" smtClean="0"/>
              <a:t> Feed quality is not guaranteed.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Competition with Indian fish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Ice preservation facility  and fish processing technology  are unavailable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Poor government support and research  in the field of  seed, feed and culture  technology development.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Frequent water exchange  and pollution management  is  difficult.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High cost of production</a:t>
            </a:r>
          </a:p>
          <a:p>
            <a:r>
              <a:rPr lang="en-US" dirty="0" smtClean="0"/>
              <a:t>Market competition with Indian fish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Stale and unsafe Indian </a:t>
            </a:r>
            <a:r>
              <a:rPr lang="en-US" dirty="0" err="1" smtClean="0"/>
              <a:t>pangas</a:t>
            </a:r>
            <a:r>
              <a:rPr lang="en-US" dirty="0" smtClean="0"/>
              <a:t> is selling  in </a:t>
            </a:r>
            <a:r>
              <a:rPr lang="en-US" dirty="0" err="1" smtClean="0"/>
              <a:t>nepali</a:t>
            </a:r>
            <a:r>
              <a:rPr lang="en-US" dirty="0" smtClean="0"/>
              <a:t> market at R.S.180/kg and Indian fish traders have strong networks. Higher profit margin  to sell Indian fish.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Profit  is not maximized and  small farmers are discouraged  for  investment at own risk.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Government  has promoted </a:t>
            </a:r>
            <a:r>
              <a:rPr lang="en-US" dirty="0" err="1" smtClean="0"/>
              <a:t>pangasisious</a:t>
            </a:r>
            <a:r>
              <a:rPr lang="en-US" dirty="0" smtClean="0"/>
              <a:t> farmers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has recommended </a:t>
            </a:r>
            <a:r>
              <a:rPr lang="en-US" dirty="0" err="1" smtClean="0"/>
              <a:t>pangas</a:t>
            </a:r>
            <a:r>
              <a:rPr lang="en-US" dirty="0" smtClean="0"/>
              <a:t> for culture in 2074 </a:t>
            </a:r>
            <a:r>
              <a:rPr lang="en-US" dirty="0" err="1" smtClean="0"/>
              <a:t>bs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Baccha</a:t>
            </a:r>
            <a:r>
              <a:rPr lang="en-US" dirty="0" smtClean="0"/>
              <a:t> Khan from </a:t>
            </a:r>
            <a:r>
              <a:rPr lang="en-US" dirty="0" err="1" smtClean="0"/>
              <a:t>Sarlahi</a:t>
            </a:r>
            <a:r>
              <a:rPr lang="en-US" dirty="0" smtClean="0"/>
              <a:t> got </a:t>
            </a:r>
            <a:r>
              <a:rPr lang="en-US" dirty="0" err="1" smtClean="0"/>
              <a:t>Rastrapati</a:t>
            </a:r>
            <a:r>
              <a:rPr lang="en-US" dirty="0" smtClean="0"/>
              <a:t> </a:t>
            </a:r>
            <a:r>
              <a:rPr lang="en-US" dirty="0" err="1" smtClean="0"/>
              <a:t>Utkristha</a:t>
            </a:r>
            <a:r>
              <a:rPr lang="en-US" dirty="0" smtClean="0"/>
              <a:t> </a:t>
            </a:r>
            <a:r>
              <a:rPr lang="en-US" dirty="0" err="1" smtClean="0"/>
              <a:t>Puraskar</a:t>
            </a:r>
            <a:r>
              <a:rPr lang="en-US" dirty="0" smtClean="0"/>
              <a:t> who is also a </a:t>
            </a:r>
            <a:r>
              <a:rPr lang="en-US" dirty="0" err="1" smtClean="0"/>
              <a:t>pangasious</a:t>
            </a:r>
            <a:r>
              <a:rPr lang="en-US" dirty="0" smtClean="0"/>
              <a:t> farmer.</a:t>
            </a:r>
          </a:p>
          <a:p>
            <a:r>
              <a:rPr lang="en-US" dirty="0" smtClean="0"/>
              <a:t>Government has promoted  to establish pangasious hatchery and feed factories in private sector.</a:t>
            </a:r>
          </a:p>
          <a:p>
            <a:r>
              <a:rPr lang="en-US" dirty="0" smtClean="0"/>
              <a:t>Research is ongoing about breeding feeding, nursing and culture practices and best  method to avoid cold season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Nepali consumers prefer  Nepali </a:t>
            </a:r>
            <a:r>
              <a:rPr lang="en-US" dirty="0" err="1" smtClean="0"/>
              <a:t>pangas</a:t>
            </a:r>
            <a:r>
              <a:rPr lang="en-US" dirty="0" smtClean="0"/>
              <a:t> and get chance to taste local </a:t>
            </a:r>
            <a:r>
              <a:rPr lang="en-US" dirty="0" err="1" smtClean="0"/>
              <a:t>pangas</a:t>
            </a:r>
            <a:endParaRPr lang="en-US" dirty="0" smtClean="0"/>
          </a:p>
          <a:p>
            <a:r>
              <a:rPr lang="en-US" dirty="0" smtClean="0"/>
              <a:t>Traditional carp fish is not actually intensive fish farming and </a:t>
            </a:r>
            <a:r>
              <a:rPr lang="en-US" dirty="0" err="1" smtClean="0"/>
              <a:t>pangasious</a:t>
            </a:r>
            <a:r>
              <a:rPr lang="en-US" dirty="0" smtClean="0"/>
              <a:t> fish has risen of hope for the nation to boost production and self reliant in fish production.</a:t>
            </a:r>
          </a:p>
          <a:p>
            <a:r>
              <a:rPr lang="en-US" dirty="0" smtClean="0"/>
              <a:t>Open boarder  and local traders  prefer Indian fish to sale due to high margin.</a:t>
            </a:r>
          </a:p>
          <a:p>
            <a:r>
              <a:rPr lang="en-US" dirty="0" smtClean="0"/>
              <a:t>Poor marketing capacity of Nepali farmers.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4805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</a:t>
            </a:r>
            <a:br>
              <a:rPr lang="en-US" dirty="0" smtClean="0"/>
            </a:br>
            <a:r>
              <a:rPr lang="en-US" dirty="0" smtClean="0"/>
              <a:t>fish mortality</a:t>
            </a:r>
            <a:endParaRPr lang="en-US" dirty="0"/>
          </a:p>
        </p:txBody>
      </p:sp>
      <p:pic>
        <p:nvPicPr>
          <p:cNvPr id="1026" name="Picture 2" descr="C:\Users\DELL\Desktop\26994383_1262387337195276_6049096416449753190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67781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 made to solve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advices before starting  fish farming</a:t>
            </a:r>
          </a:p>
          <a:p>
            <a:r>
              <a:rPr lang="en-US" dirty="0" smtClean="0"/>
              <a:t>Help in digging out new ponds (PMAMP)</a:t>
            </a:r>
          </a:p>
          <a:p>
            <a:r>
              <a:rPr lang="en-US" dirty="0" smtClean="0"/>
              <a:t>Advised to  start in small area at first</a:t>
            </a:r>
          </a:p>
          <a:p>
            <a:r>
              <a:rPr lang="en-US" dirty="0" smtClean="0"/>
              <a:t>Monoculture with water exchange facility</a:t>
            </a:r>
          </a:p>
          <a:p>
            <a:r>
              <a:rPr lang="en-US" dirty="0" smtClean="0"/>
              <a:t>Carp fishery with waste water from pangas</a:t>
            </a:r>
          </a:p>
          <a:p>
            <a:r>
              <a:rPr lang="en-US" dirty="0" smtClean="0"/>
              <a:t>Frozen fish sell to mid hills</a:t>
            </a:r>
          </a:p>
          <a:p>
            <a:r>
              <a:rPr lang="en-US" dirty="0" smtClean="0"/>
              <a:t>Low stocking density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12406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Farmer successfully cultured the pangasious</a:t>
            </a:r>
          </a:p>
          <a:p>
            <a:r>
              <a:rPr lang="en-US" dirty="0" smtClean="0"/>
              <a:t>Hopeful and enthusiastic motivated by the market demand and preference and also profit.</a:t>
            </a:r>
          </a:p>
          <a:p>
            <a:r>
              <a:rPr lang="en-US" dirty="0"/>
              <a:t> </a:t>
            </a:r>
            <a:r>
              <a:rPr lang="en-US" dirty="0" smtClean="0"/>
              <a:t>adverse climate long cold winter resulted 25 % ready to sale fish mortality.</a:t>
            </a:r>
          </a:p>
          <a:p>
            <a:r>
              <a:rPr lang="en-US" dirty="0" smtClean="0"/>
              <a:t>Live and fresh fish  available in the market at low cost</a:t>
            </a:r>
          </a:p>
          <a:p>
            <a:r>
              <a:rPr lang="en-US" dirty="0" smtClean="0"/>
              <a:t>Displacement of Indian fish.</a:t>
            </a:r>
          </a:p>
          <a:p>
            <a:r>
              <a:rPr lang="en-US" dirty="0" smtClean="0"/>
              <a:t>Food security and enhanced livelihood.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62737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high cost of production</a:t>
            </a:r>
          </a:p>
          <a:p>
            <a:r>
              <a:rPr lang="en-US" dirty="0" smtClean="0"/>
              <a:t>Poor marketing facility</a:t>
            </a:r>
          </a:p>
          <a:p>
            <a:r>
              <a:rPr lang="en-US" dirty="0" smtClean="0"/>
              <a:t>Winter long cold stress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Very difficult to farm in the cold season  in the months of </a:t>
            </a:r>
            <a:r>
              <a:rPr lang="en-US" dirty="0" err="1" smtClean="0"/>
              <a:t>Poush</a:t>
            </a:r>
            <a:r>
              <a:rPr lang="en-US" dirty="0" smtClean="0"/>
              <a:t> and </a:t>
            </a:r>
            <a:r>
              <a:rPr lang="en-US" dirty="0" err="1" smtClean="0"/>
              <a:t>Magh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open boarder and low price of Indian fish in Nepali market.</a:t>
            </a:r>
          </a:p>
          <a:p>
            <a:r>
              <a:rPr lang="en-US" dirty="0" err="1" smtClean="0"/>
              <a:t>Pangasious</a:t>
            </a:r>
            <a:r>
              <a:rPr lang="en-US" dirty="0" smtClean="0"/>
              <a:t> fish farming is becoming popular among farmers </a:t>
            </a:r>
          </a:p>
          <a:p>
            <a:r>
              <a:rPr lang="en-US" dirty="0" smtClean="0"/>
              <a:t>It has good future for commercialization.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191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Topic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15340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dirty="0" smtClean="0"/>
              <a:t>   Pangasious  fish culture practice and problems in </a:t>
            </a:r>
            <a:r>
              <a:rPr lang="en-US" sz="3600" dirty="0"/>
              <a:t>B</a:t>
            </a:r>
            <a:r>
              <a:rPr lang="en-US" sz="3600" dirty="0" smtClean="0"/>
              <a:t>edkot  Municipality , </a:t>
            </a:r>
            <a:r>
              <a:rPr lang="en-US" sz="3600" dirty="0"/>
              <a:t>K</a:t>
            </a:r>
            <a:r>
              <a:rPr lang="en-US" sz="3600" dirty="0" smtClean="0"/>
              <a:t>anchanpur district.</a:t>
            </a:r>
          </a:p>
          <a:p>
            <a:pPr algn="just"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  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Thank you</a:t>
            </a:r>
            <a:endParaRPr lang="en-US" sz="8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600200"/>
            <a:ext cx="8382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616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 visit</a:t>
            </a:r>
          </a:p>
          <a:p>
            <a:r>
              <a:rPr lang="en-US" dirty="0" smtClean="0"/>
              <a:t>Interview-short and yes/no type questions</a:t>
            </a:r>
          </a:p>
          <a:p>
            <a:r>
              <a:rPr lang="en-US" dirty="0" smtClean="0"/>
              <a:t>Collection of primary and secondary data</a:t>
            </a:r>
          </a:p>
          <a:p>
            <a:r>
              <a:rPr lang="en-US" dirty="0" smtClean="0"/>
              <a:t>Report preparation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out the pangasious  culture parameters in Nepalese condition.</a:t>
            </a:r>
          </a:p>
          <a:p>
            <a:r>
              <a:rPr lang="en-US" dirty="0" smtClean="0"/>
              <a:t>To find out the problems related to the pangasious farming.</a:t>
            </a:r>
          </a:p>
          <a:p>
            <a:r>
              <a:rPr lang="en-US" dirty="0" smtClean="0"/>
              <a:t>To find out solutions related to the pangasious farming.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the issue.</a:t>
            </a:r>
          </a:p>
          <a:p>
            <a:r>
              <a:rPr lang="en-US" dirty="0" smtClean="0"/>
              <a:t>Scope of pangasious fish in Nepal.</a:t>
            </a:r>
          </a:p>
          <a:p>
            <a:r>
              <a:rPr lang="en-US" dirty="0" smtClean="0"/>
              <a:t>History of pangasious farming in the world and Nepal.</a:t>
            </a:r>
          </a:p>
          <a:p>
            <a:r>
              <a:rPr lang="en-US" dirty="0" smtClean="0"/>
              <a:t> Brief description of pangasious farming  technology: breeding, nursing, feeding, post harvesting ,  processing and marketing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of  the issue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Nepal government has recommended pangasious fish for farmers in 2073/74 BS.</a:t>
            </a:r>
          </a:p>
          <a:p>
            <a:r>
              <a:rPr lang="en-US" sz="2800" dirty="0" smtClean="0"/>
              <a:t>Most farmers  and government technicians  have still  very little knowledge about  pangasious fish farming technology.</a:t>
            </a:r>
          </a:p>
          <a:p>
            <a:r>
              <a:rPr lang="en-US" sz="2800" dirty="0" smtClean="0"/>
              <a:t>Mass mortality of fish in cold season</a:t>
            </a:r>
          </a:p>
          <a:p>
            <a:r>
              <a:rPr lang="en-US" sz="2800" dirty="0" smtClean="0"/>
              <a:t>Difficult to sale fish in the market</a:t>
            </a:r>
          </a:p>
          <a:p>
            <a:r>
              <a:rPr lang="en-US" sz="2800" dirty="0" smtClean="0"/>
              <a:t>Cannibalism during hatchling nursing period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8843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Cond..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Most of the farmers complain that:</a:t>
            </a:r>
          </a:p>
          <a:p>
            <a:pPr algn="just">
              <a:buNone/>
            </a:pPr>
            <a:r>
              <a:rPr lang="en-US" dirty="0" smtClean="0"/>
              <a:t>	Fish seed ,feed  are not available in Nepal  </a:t>
            </a:r>
          </a:p>
          <a:p>
            <a:pPr algn="just">
              <a:buNone/>
            </a:pPr>
            <a:r>
              <a:rPr lang="en-US" dirty="0" smtClean="0"/>
              <a:t>	and huge money   is  spent to buy them from  India.</a:t>
            </a:r>
          </a:p>
          <a:p>
            <a:pPr algn="just"/>
            <a:r>
              <a:rPr lang="en-US" dirty="0" smtClean="0"/>
              <a:t>No  support ,insurance and interest from government</a:t>
            </a:r>
          </a:p>
          <a:p>
            <a:pPr algn="ctr">
              <a:buNone/>
            </a:pPr>
            <a:r>
              <a:rPr lang="en-US" dirty="0" smtClean="0"/>
              <a:t>(</a:t>
            </a:r>
            <a:r>
              <a:rPr lang="en-US" dirty="0" err="1" smtClean="0"/>
              <a:t>Pandit,N</a:t>
            </a:r>
            <a:r>
              <a:rPr lang="en-US" dirty="0" smtClean="0"/>
              <a:t>. and </a:t>
            </a:r>
            <a:r>
              <a:rPr lang="en-US" dirty="0" err="1" smtClean="0"/>
              <a:t>Gurung,S.,Krishak</a:t>
            </a:r>
            <a:r>
              <a:rPr lang="en-US" dirty="0" smtClean="0"/>
              <a:t> Ra prabidhi,vol.8,2016)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</TotalTime>
  <Words>1724</Words>
  <Application>Microsoft Office PowerPoint</Application>
  <PresentationFormat>On-screen Show (4:3)</PresentationFormat>
  <Paragraphs>269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welcome</vt:lpstr>
      <vt:lpstr>Slide 2</vt:lpstr>
      <vt:lpstr>Submitted to</vt:lpstr>
      <vt:lpstr>Topic</vt:lpstr>
      <vt:lpstr>Methodology</vt:lpstr>
      <vt:lpstr>Objectives</vt:lpstr>
      <vt:lpstr>Literature review</vt:lpstr>
      <vt:lpstr>Introduction of  the issue  </vt:lpstr>
      <vt:lpstr>Cond..</vt:lpstr>
      <vt:lpstr>Scope of pangasious fish in Nepal</vt:lpstr>
      <vt:lpstr>Common names </vt:lpstr>
      <vt:lpstr>History</vt:lpstr>
      <vt:lpstr>Contd..</vt:lpstr>
      <vt:lpstr>NEPAL</vt:lpstr>
      <vt:lpstr>Contd..</vt:lpstr>
      <vt:lpstr>Nepal vs. Vietnam</vt:lpstr>
      <vt:lpstr>Biology of pangasious</vt:lpstr>
      <vt:lpstr>Aquaculture technology</vt:lpstr>
      <vt:lpstr>Cond..</vt:lpstr>
      <vt:lpstr>stocking</vt:lpstr>
      <vt:lpstr>Feeding management</vt:lpstr>
      <vt:lpstr>Water quality </vt:lpstr>
      <vt:lpstr>Disease management</vt:lpstr>
      <vt:lpstr>Harvesting and marketing</vt:lpstr>
      <vt:lpstr>Profit loss analysis per 6 kattha (Pandit,N. and Gurung,S. et al,2016)</vt:lpstr>
      <vt:lpstr>Case history</vt:lpstr>
      <vt:lpstr>Culture practice</vt:lpstr>
      <vt:lpstr>Feeding</vt:lpstr>
      <vt:lpstr>Production and marketing</vt:lpstr>
      <vt:lpstr>Profit loss analysis</vt:lpstr>
      <vt:lpstr>Problems</vt:lpstr>
      <vt:lpstr>Contd…</vt:lpstr>
      <vt:lpstr>Consequences of problems</vt:lpstr>
      <vt:lpstr>Impact of the issue</vt:lpstr>
      <vt:lpstr>Cont..</vt:lpstr>
      <vt:lpstr>Problems fish mortality</vt:lpstr>
      <vt:lpstr>Efforts made to solve the problem</vt:lpstr>
      <vt:lpstr>Result</vt:lpstr>
      <vt:lpstr>Conclusion</vt:lpstr>
      <vt:lpstr>THANK YOU FOR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Problems of pangasious fish farming in kanchanpur district</dc:title>
  <dc:creator>DELL</dc:creator>
  <cp:lastModifiedBy>Account</cp:lastModifiedBy>
  <cp:revision>58</cp:revision>
  <dcterms:created xsi:type="dcterms:W3CDTF">2018-03-26T16:32:31Z</dcterms:created>
  <dcterms:modified xsi:type="dcterms:W3CDTF">2021-04-21T02:05:14Z</dcterms:modified>
</cp:coreProperties>
</file>